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8"/>
  </p:notesMasterIdLst>
  <p:sldIdLst>
    <p:sldId id="256" r:id="rId2"/>
    <p:sldId id="345" r:id="rId3"/>
    <p:sldId id="346" r:id="rId4"/>
    <p:sldId id="347" r:id="rId5"/>
    <p:sldId id="349" r:id="rId6"/>
    <p:sldId id="351" r:id="rId7"/>
  </p:sldIdLst>
  <p:sldSz cx="12192000" cy="6858000"/>
  <p:notesSz cx="6858000" cy="9144000"/>
  <p:embeddedFontLst>
    <p:embeddedFont>
      <p:font typeface="Baloo" panose="020B0604020202020204" charset="0"/>
      <p:regular r:id="rId9"/>
    </p:embeddedFont>
    <p:embeddedFont>
      <p:font typeface="Life Savers ExtraBold" panose="020B0604020202020204" charset="0"/>
      <p:bold r:id="rId10"/>
    </p:embeddedFont>
    <p:embeddedFont>
      <p:font typeface="Pacifico" panose="020B0604020202020204" charset="0"/>
      <p:regular r:id="rId11"/>
    </p:embeddedFont>
    <p:embeddedFont>
      <p:font typeface="宋体" panose="02010600030101010101" pitchFamily="2" charset="-122"/>
      <p:regular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VNI-Fato" pitchFamily="2" charset="0"/>
      <p:bold r:id="rId17"/>
    </p:embeddedFont>
    <p:embeddedFont>
      <p:font typeface="Roboto Slab Light" panose="020B0604020202020204" charset="0"/>
      <p:regular r:id="rId18"/>
      <p:bold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Life Savers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FF93B7"/>
    <a:srgbClr val="DFF1CB"/>
    <a:srgbClr val="BC8FDD"/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D71DDE-8C98-4424-A8F5-6F1083EC9118}">
  <a:tblStyle styleId="{99D71DDE-8C98-4424-A8F5-6F1083EC91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9212" autoAdjust="0"/>
  </p:normalViewPr>
  <p:slideViewPr>
    <p:cSldViewPr snapToGrid="0">
      <p:cViewPr varScale="1">
        <p:scale>
          <a:sx n="66" d="100"/>
          <a:sy n="66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935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23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6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CUSTOM_2_1_1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_1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CUSTOM_13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_1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1_1_1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1_1_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_1_1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7"/>
          <p:cNvGrpSpPr/>
          <p:nvPr/>
        </p:nvGrpSpPr>
        <p:grpSpPr>
          <a:xfrm>
            <a:off x="-563999" y="-274731"/>
            <a:ext cx="13204684" cy="7422843"/>
            <a:chOff x="-423000" y="-206048"/>
            <a:chExt cx="9903513" cy="5567132"/>
          </a:xfrm>
        </p:grpSpPr>
        <p:grpSp>
          <p:nvGrpSpPr>
            <p:cNvPr id="101" name="Google Shape;101;p7"/>
            <p:cNvGrpSpPr/>
            <p:nvPr/>
          </p:nvGrpSpPr>
          <p:grpSpPr>
            <a:xfrm>
              <a:off x="2313108" y="-206048"/>
              <a:ext cx="1700876" cy="563680"/>
              <a:chOff x="456975" y="1603100"/>
              <a:chExt cx="1111175" cy="368250"/>
            </a:xfrm>
          </p:grpSpPr>
          <p:sp>
            <p:nvSpPr>
              <p:cNvPr id="102" name="Google Shape;102;p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" name="Google Shape;107;p7"/>
            <p:cNvGrpSpPr/>
            <p:nvPr/>
          </p:nvGrpSpPr>
          <p:grpSpPr>
            <a:xfrm>
              <a:off x="8192266" y="252811"/>
              <a:ext cx="1288247" cy="574373"/>
              <a:chOff x="7624716" y="2969549"/>
              <a:chExt cx="1288247" cy="574373"/>
            </a:xfrm>
          </p:grpSpPr>
          <p:sp>
            <p:nvSpPr>
              <p:cNvPr id="108" name="Google Shape;108;p7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14" name="Google Shape;114;p7"/>
            <p:cNvSpPr/>
            <p:nvPr/>
          </p:nvSpPr>
          <p:spPr>
            <a:xfrm>
              <a:off x="4730025" y="4535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5471238" y="4839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423000" y="6104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18213" y="914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8" name="Google Shape;118;p7"/>
            <p:cNvGrpSpPr/>
            <p:nvPr/>
          </p:nvGrpSpPr>
          <p:grpSpPr>
            <a:xfrm>
              <a:off x="6820666" y="4786711"/>
              <a:ext cx="1288247" cy="574373"/>
              <a:chOff x="7624716" y="2969549"/>
              <a:chExt cx="1288247" cy="574373"/>
            </a:xfrm>
          </p:grpSpPr>
          <p:sp>
            <p:nvSpPr>
              <p:cNvPr id="119" name="Google Shape;119;p7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25" name="Google Shape;125;p7"/>
            <p:cNvSpPr/>
            <p:nvPr/>
          </p:nvSpPr>
          <p:spPr>
            <a:xfrm>
              <a:off x="8500200" y="43972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6612933" y="4008833"/>
            <a:ext cx="4183200" cy="12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6177200" y="779633"/>
            <a:ext cx="5054800" cy="31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5_1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5_1_1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5_1_1_1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CUSTOM_1_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CUSTOM_1_1_1_1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CUSTOM_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60" r:id="rId5"/>
    <p:sldLayoutId id="2147483661" r:id="rId6"/>
    <p:sldLayoutId id="2147483662" r:id="rId7"/>
    <p:sldLayoutId id="2147483664" r:id="rId8"/>
    <p:sldLayoutId id="2147483665" r:id="rId9"/>
    <p:sldLayoutId id="2147483667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8" r:id="rId18"/>
    <p:sldLayoutId id="2147483682" r:id="rId19"/>
    <p:sldLayoutId id="2147483686" r:id="rId20"/>
    <p:sldLayoutId id="2147483687" r:id="rId21"/>
    <p:sldLayoutId id="2147483688" r:id="rId22"/>
    <p:sldLayoutId id="2147483691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0" name="圆角矩形 1"/>
          <p:cNvSpPr/>
          <p:nvPr/>
        </p:nvSpPr>
        <p:spPr>
          <a:xfrm>
            <a:off x="2277699" y="292995"/>
            <a:ext cx="8306577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Tư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05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tháng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01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2022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FZHei-B01S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0311" y="2113048"/>
            <a:ext cx="12218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72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? </a:t>
            </a:r>
          </a:p>
          <a:p>
            <a:pPr lvl="0" algn="ctr"/>
            <a:r>
              <a:rPr lang="en-US" altLang="zh-CN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2)</a:t>
            </a:r>
            <a:endParaRPr lang="en-US" altLang="zh-CN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ZHei-B01S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82016" y="1192322"/>
              <a:ext cx="15536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FZHei-B01S" panose="03000509000000000000" pitchFamily="65" charset="-122"/>
                  <a:cs typeface="Times New Roman" panose="02020603050405020304" pitchFamily="18" charset="0"/>
                  <a:sym typeface="+mn-lt"/>
                </a:rPr>
                <a:t>Toán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0015" y="947182"/>
            <a:ext cx="8816835" cy="4603898"/>
          </a:xfrm>
          <a:prstGeom prst="roundRect">
            <a:avLst>
              <a:gd name="adj" fmla="val 10105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2034" y="1099505"/>
            <a:ext cx="8462136" cy="4270822"/>
          </a:xfrm>
          <a:prstGeom prst="roundRect">
            <a:avLst>
              <a:gd name="adj" fmla="val 10105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9680" y="1454569"/>
            <a:ext cx="4247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bin-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gô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9681" y="2361053"/>
            <a:ext cx="8324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GV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hoanh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9681" y="3698424"/>
            <a:ext cx="7469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Gõ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“Bin-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gô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khoanh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chéo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96196" l="800" r="99200">
                        <a14:foregroundMark x1="8320" y1="31522" x2="25280" y2="75000"/>
                        <a14:foregroundMark x1="38880" y1="74457" x2="52000" y2="21739"/>
                        <a14:foregroundMark x1="39360" y1="85870" x2="57440" y2="58696"/>
                        <a14:foregroundMark x1="69280" y1="64674" x2="88160" y2="42391"/>
                        <a14:foregroundMark x1="81600" y1="38587" x2="84000" y2="77174"/>
                        <a14:foregroundMark x1="94560" y1="44565" x2="92960" y2="81522"/>
                        <a14:foregroundMark x1="52800" y1="92935" x2="55680" y2="66304"/>
                      </a14:backgroundRemoval>
                    </a14:imgEffect>
                  </a14:imgLayer>
                </a14:imgProps>
              </a:ext>
            </a:extLst>
          </a:blip>
          <a:srcRect r="69179"/>
          <a:stretch/>
        </p:blipFill>
        <p:spPr>
          <a:xfrm>
            <a:off x="489847" y="1425635"/>
            <a:ext cx="846268" cy="8083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96196" l="800" r="99200">
                        <a14:foregroundMark x1="8320" y1="31522" x2="25280" y2="75000"/>
                        <a14:foregroundMark x1="38880" y1="74457" x2="52000" y2="21739"/>
                        <a14:foregroundMark x1="39360" y1="85870" x2="57440" y2="58696"/>
                        <a14:foregroundMark x1="69280" y1="64674" x2="88160" y2="42391"/>
                        <a14:foregroundMark x1="81600" y1="38587" x2="84000" y2="77174"/>
                        <a14:foregroundMark x1="94560" y1="44565" x2="92960" y2="81522"/>
                        <a14:foregroundMark x1="52800" y1="92935" x2="55680" y2="66304"/>
                      </a14:backgroundRemoval>
                    </a14:imgEffect>
                  </a14:imgLayer>
                </a14:imgProps>
              </a:ext>
            </a:extLst>
          </a:blip>
          <a:srcRect l="33440" r="34059"/>
          <a:stretch/>
        </p:blipFill>
        <p:spPr>
          <a:xfrm>
            <a:off x="610339" y="2361053"/>
            <a:ext cx="846268" cy="7665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96196" l="800" r="99200">
                        <a14:foregroundMark x1="8320" y1="31522" x2="25280" y2="75000"/>
                        <a14:foregroundMark x1="38880" y1="74457" x2="52000" y2="21739"/>
                        <a14:foregroundMark x1="39360" y1="85870" x2="57440" y2="58696"/>
                        <a14:foregroundMark x1="69280" y1="64674" x2="88160" y2="42391"/>
                        <a14:foregroundMark x1="81600" y1="38587" x2="84000" y2="77174"/>
                        <a14:foregroundMark x1="94560" y1="44565" x2="92960" y2="81522"/>
                        <a14:foregroundMark x1="52800" y1="92935" x2="55680" y2="66304"/>
                      </a14:backgroundRemoval>
                    </a14:imgEffect>
                  </a14:imgLayer>
                </a14:imgProps>
              </a:ext>
            </a:extLst>
          </a:blip>
          <a:srcRect l="67085" r="771"/>
          <a:stretch/>
        </p:blipFill>
        <p:spPr>
          <a:xfrm>
            <a:off x="555599" y="3725403"/>
            <a:ext cx="939741" cy="86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15" r="99231">
                        <a14:foregroundMark x1="47231" y1="77846" x2="54462" y2="66462"/>
                        <a14:foregroundMark x1="65385" y1="77077" x2="73077" y2="65846"/>
                        <a14:foregroundMark x1="52462" y1="79231" x2="51538" y2="72769"/>
                        <a14:foregroundMark x1="30462" y1="75846" x2="31692" y2="62769"/>
                        <a14:foregroundMark x1="37846" y1="32462" x2="41538" y2="23692"/>
                        <a14:foregroundMark x1="62154" y1="21385" x2="63231" y2="31692"/>
                        <a14:foregroundMark x1="82923" y1="36923" x2="91231" y2="39077"/>
                        <a14:foregroundMark x1="94769" y1="40308" x2="95385" y2="62462"/>
                        <a14:foregroundMark x1="96308" y1="61385" x2="97538" y2="52154"/>
                        <a14:foregroundMark x1="80154" y1="46462" x2="79538" y2="58615"/>
                        <a14:foregroundMark x1="19385" y1="36308" x2="22923" y2="47692"/>
                        <a14:foregroundMark x1="6769" y1="39385" x2="15692" y2="34615"/>
                        <a14:foregroundMark x1="6154" y1="41231" x2="4615" y2="61385"/>
                        <a14:foregroundMark x1="12615" y1="55231" x2="13538" y2="60154"/>
                        <a14:foregroundMark x1="12615" y1="43077" x2="13385" y2="48923"/>
                        <a14:foregroundMark x1="25538" y1="73231" x2="31538" y2="59692"/>
                        <a14:foregroundMark x1="41846" y1="54154" x2="42462" y2="66923"/>
                        <a14:foregroundMark x1="45538" y1="36615" x2="49846" y2="48308"/>
                        <a14:foregroundMark x1="69077" y1="45385" x2="60000" y2="5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40588">
            <a:off x="9223518" y="435991"/>
            <a:ext cx="2753869" cy="2753869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66224"/>
              </p:ext>
            </p:extLst>
          </p:nvPr>
        </p:nvGraphicFramePr>
        <p:xfrm>
          <a:off x="9129301" y="3351979"/>
          <a:ext cx="2983914" cy="2865120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994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424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B</a:t>
                      </a:r>
                      <a:r>
                        <a:rPr lang="en-US" sz="4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I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N</a:t>
                      </a:r>
                      <a:r>
                        <a:rPr lang="en-US" sz="4000" dirty="0" smtClean="0">
                          <a:solidFill>
                            <a:srgbClr val="00B0F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G</a:t>
                      </a:r>
                      <a:r>
                        <a:rPr lang="en-US" sz="4000" dirty="0" smtClean="0">
                          <a:solidFill>
                            <a:srgbClr val="7030A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O</a:t>
                      </a:r>
                      <a:endParaRPr lang="en-US" sz="4000" dirty="0">
                        <a:solidFill>
                          <a:srgbClr val="7030A0"/>
                        </a:solidFill>
                        <a:latin typeface="VNI-Fato" pitchFamily="2" charset="0"/>
                        <a:cs typeface="Agent Orange" panose="000004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43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44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19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43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45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32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43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84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27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76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136019" y="4070060"/>
            <a:ext cx="2918856" cy="720000"/>
          </a:xfrm>
          <a:prstGeom prst="roundRect">
            <a:avLst>
              <a:gd name="adj" fmla="val 3452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178883" y="4070060"/>
            <a:ext cx="885826" cy="2127540"/>
          </a:xfrm>
          <a:prstGeom prst="roundRect">
            <a:avLst>
              <a:gd name="adj" fmla="val 27935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8310045">
            <a:off x="10251236" y="3543597"/>
            <a:ext cx="774054" cy="3255944"/>
          </a:xfrm>
          <a:prstGeom prst="roundRect">
            <a:avLst>
              <a:gd name="adj" fmla="val 43004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uiExpand="1" build="allAtOnce"/>
      <p:bldP spid="14" grpId="0" build="allAtOnce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97938"/>
              </p:ext>
            </p:extLst>
          </p:nvPr>
        </p:nvGraphicFramePr>
        <p:xfrm>
          <a:off x="2195453" y="262464"/>
          <a:ext cx="3822576" cy="3026132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1274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5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B</a:t>
                      </a:r>
                      <a:r>
                        <a:rPr lang="en-US" sz="4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I</a:t>
                      </a:r>
                      <a:r>
                        <a:rPr lang="en-US" sz="4800" dirty="0" smtClean="0">
                          <a:solidFill>
                            <a:srgbClr val="00B05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N</a:t>
                      </a:r>
                      <a:r>
                        <a:rPr lang="en-US" sz="4800" dirty="0" smtClean="0">
                          <a:solidFill>
                            <a:srgbClr val="00B0F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G</a:t>
                      </a:r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O</a:t>
                      </a:r>
                      <a:endParaRPr lang="en-US" sz="4800" dirty="0">
                        <a:solidFill>
                          <a:srgbClr val="7030A0"/>
                        </a:solidFill>
                        <a:latin typeface="VNI-Fato" pitchFamily="2" charset="0"/>
                        <a:cs typeface="Agent Orange" panose="000004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44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19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45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32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84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27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76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0201"/>
              </p:ext>
            </p:extLst>
          </p:nvPr>
        </p:nvGraphicFramePr>
        <p:xfrm>
          <a:off x="6090513" y="276640"/>
          <a:ext cx="3822576" cy="3026132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1274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5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B</a:t>
                      </a:r>
                      <a:r>
                        <a:rPr lang="en-US" sz="4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I</a:t>
                      </a:r>
                      <a:r>
                        <a:rPr lang="en-US" sz="4800" dirty="0" smtClean="0">
                          <a:solidFill>
                            <a:srgbClr val="00B05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N</a:t>
                      </a:r>
                      <a:r>
                        <a:rPr lang="en-US" sz="4800" dirty="0" smtClean="0">
                          <a:solidFill>
                            <a:srgbClr val="00B0F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G</a:t>
                      </a:r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O</a:t>
                      </a:r>
                      <a:endParaRPr lang="en-US" sz="4800" dirty="0">
                        <a:solidFill>
                          <a:srgbClr val="7030A0"/>
                        </a:solidFill>
                        <a:latin typeface="VNI-Fato" pitchFamily="2" charset="0"/>
                        <a:cs typeface="Agent Orange" panose="000004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+mj-lt"/>
                          <a:cs typeface="Calibri" panose="020F0502020204030204" pitchFamily="34" charset="0"/>
                        </a:rPr>
                        <a:t>45</a:t>
                      </a:r>
                      <a:endParaRPr lang="en-US" sz="44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27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32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84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19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76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45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236577"/>
              </p:ext>
            </p:extLst>
          </p:nvPr>
        </p:nvGraphicFramePr>
        <p:xfrm>
          <a:off x="2191909" y="3384892"/>
          <a:ext cx="3822576" cy="3026132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1274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5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B</a:t>
                      </a:r>
                      <a:r>
                        <a:rPr lang="en-US" sz="4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I</a:t>
                      </a:r>
                      <a:r>
                        <a:rPr lang="en-US" sz="4800" dirty="0" smtClean="0">
                          <a:solidFill>
                            <a:srgbClr val="00B05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N</a:t>
                      </a:r>
                      <a:r>
                        <a:rPr lang="en-US" sz="4800" dirty="0" smtClean="0">
                          <a:solidFill>
                            <a:srgbClr val="00B0F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G</a:t>
                      </a:r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O</a:t>
                      </a:r>
                      <a:endParaRPr lang="en-US" sz="4800" dirty="0">
                        <a:solidFill>
                          <a:srgbClr val="7030A0"/>
                        </a:solidFill>
                        <a:latin typeface="VNI-Fato" pitchFamily="2" charset="0"/>
                        <a:cs typeface="Agent Orange" panose="000004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+mj-lt"/>
                          <a:cs typeface="Calibri" panose="020F0502020204030204" pitchFamily="34" charset="0"/>
                        </a:rPr>
                        <a:t>61</a:t>
                      </a:r>
                      <a:endParaRPr lang="en-US" sz="44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27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32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84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19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76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45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9181"/>
              </p:ext>
            </p:extLst>
          </p:nvPr>
        </p:nvGraphicFramePr>
        <p:xfrm>
          <a:off x="6072792" y="3395523"/>
          <a:ext cx="3822576" cy="3026132"/>
        </p:xfrm>
        <a:graphic>
          <a:graphicData uri="http://schemas.openxmlformats.org/drawingml/2006/table">
            <a:tbl>
              <a:tblPr firstRow="1" bandRow="1">
                <a:tableStyleId>{99D71DDE-8C98-4424-A8F5-6F1083EC9118}</a:tableStyleId>
              </a:tblPr>
              <a:tblGrid>
                <a:gridCol w="1274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5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B</a:t>
                      </a:r>
                      <a:r>
                        <a:rPr lang="en-US" sz="4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I</a:t>
                      </a:r>
                      <a:r>
                        <a:rPr lang="en-US" sz="4800" dirty="0" smtClean="0">
                          <a:solidFill>
                            <a:srgbClr val="00B05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N</a:t>
                      </a:r>
                      <a:r>
                        <a:rPr lang="en-US" sz="4800" dirty="0" smtClean="0">
                          <a:solidFill>
                            <a:srgbClr val="00B0F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G</a:t>
                      </a:r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VNI-Fato" pitchFamily="2" charset="0"/>
                          <a:cs typeface="Agent Orange" panose="00000400000000000000" pitchFamily="2" charset="0"/>
                        </a:rPr>
                        <a:t>O</a:t>
                      </a:r>
                      <a:endParaRPr lang="en-US" sz="4800" dirty="0">
                        <a:solidFill>
                          <a:srgbClr val="7030A0"/>
                        </a:solidFill>
                        <a:latin typeface="VNI-Fato" pitchFamily="2" charset="0"/>
                        <a:cs typeface="Agent Orange" panose="000004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+mj-lt"/>
                          <a:cs typeface="Calibri" panose="020F0502020204030204" pitchFamily="34" charset="0"/>
                        </a:rPr>
                        <a:t>45</a:t>
                      </a:r>
                      <a:endParaRPr lang="en-US" sz="44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84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3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32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27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61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58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19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40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02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8872" y="982735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+ 18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38454" y="1000292"/>
            <a:ext cx="1267267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8872" y="2102698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– 50 – 3 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8454" y="2140351"/>
            <a:ext cx="1267267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27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8872" y="3222661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US" sz="40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– 4 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63121" y="3260314"/>
            <a:ext cx="1267267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68872" y="4417931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+</a:t>
            </a:r>
            <a:r>
              <a:rPr lang="en-US" sz="40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5  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41856" y="4421098"/>
            <a:ext cx="140524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45 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8872" y="5650854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61 - 29   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38281" y="5650854"/>
            <a:ext cx="140524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32 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5750" y="982735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 + 1 - 29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99999" y="999123"/>
            <a:ext cx="140524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3856" y="2100226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+ 37 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18105" y="2116614"/>
            <a:ext cx="140524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84 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05750" y="3181104"/>
            <a:ext cx="3280961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 + 1 – 20 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99999" y="3197492"/>
            <a:ext cx="140524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 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05750" y="4415459"/>
            <a:ext cx="3280962" cy="78319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– 50 – 30</a:t>
            </a:r>
            <a:endParaRPr lang="en-US" sz="48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18105" y="4431847"/>
            <a:ext cx="1387143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endParaRPr lang="en-US" sz="4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15" r="99231">
                        <a14:foregroundMark x1="47231" y1="77846" x2="54462" y2="66462"/>
                        <a14:foregroundMark x1="65385" y1="77077" x2="73077" y2="65846"/>
                        <a14:foregroundMark x1="52462" y1="79231" x2="51538" y2="72769"/>
                        <a14:foregroundMark x1="30462" y1="75846" x2="31692" y2="62769"/>
                        <a14:foregroundMark x1="37846" y1="32462" x2="41538" y2="23692"/>
                        <a14:foregroundMark x1="62154" y1="21385" x2="63231" y2="31692"/>
                        <a14:foregroundMark x1="82923" y1="36923" x2="91231" y2="39077"/>
                        <a14:foregroundMark x1="94769" y1="40308" x2="95385" y2="62462"/>
                        <a14:foregroundMark x1="96308" y1="61385" x2="97538" y2="52154"/>
                        <a14:foregroundMark x1="80154" y1="46462" x2="79538" y2="58615"/>
                        <a14:foregroundMark x1="19385" y1="36308" x2="22923" y2="47692"/>
                        <a14:foregroundMark x1="6769" y1="39385" x2="15692" y2="34615"/>
                        <a14:foregroundMark x1="6154" y1="41231" x2="4615" y2="61385"/>
                        <a14:foregroundMark x1="12615" y1="55231" x2="13538" y2="60154"/>
                        <a14:foregroundMark x1="12615" y1="43077" x2="13385" y2="48923"/>
                        <a14:foregroundMark x1="25538" y1="73231" x2="31538" y2="59692"/>
                        <a14:foregroundMark x1="41846" y1="54154" x2="42462" y2="66923"/>
                        <a14:foregroundMark x1="45538" y1="36615" x2="49846" y2="48308"/>
                        <a14:foregroundMark x1="69077" y1="45385" x2="60000" y2="5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40588">
            <a:off x="80469" y="-48813"/>
            <a:ext cx="1651025" cy="16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124"/>
          <a:stretch/>
        </p:blipFill>
        <p:spPr>
          <a:xfrm>
            <a:off x="561703" y="410527"/>
            <a:ext cx="1555841" cy="733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圆角矩形 39"/>
          <p:cNvSpPr/>
          <p:nvPr/>
        </p:nvSpPr>
        <p:spPr>
          <a:xfrm>
            <a:off x="1339623" y="5479025"/>
            <a:ext cx="9814074" cy="113502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Tìm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vị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trí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tỉnh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Cà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Mau 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trên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đồ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(</a:t>
            </a:r>
            <a:r>
              <a:rPr lang="en-US" altLang="zh-CN" sz="3200" b="1" dirty="0" err="1" smtClean="0">
                <a:solidFill>
                  <a:schemeClr val="tx1"/>
                </a:solidFill>
                <a:cs typeface="+mn-ea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rPr>
              <a:t> 130)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4105">
            <a:off x="7087410" y="1304920"/>
            <a:ext cx="4763558" cy="285813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圆角矩形 39"/>
          <p:cNvSpPr/>
          <p:nvPr/>
        </p:nvSpPr>
        <p:spPr>
          <a:xfrm>
            <a:off x="861375" y="2732627"/>
            <a:ext cx="5326380" cy="1824811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Cà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Mau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nhiều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đặc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sản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tươi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ngon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nổi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nhất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là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cua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cs typeface="+mn-ea"/>
                <a:sym typeface="+mn-lt"/>
              </a:rPr>
              <a:t>Cà</a:t>
            </a:r>
            <a:r>
              <a:rPr lang="en-US" altLang="zh-CN" sz="3200" b="1" dirty="0" smtClean="0">
                <a:solidFill>
                  <a:srgbClr val="00B050"/>
                </a:solidFill>
                <a:cs typeface="+mn-ea"/>
                <a:sym typeface="+mn-lt"/>
              </a:rPr>
              <a:t> Mau</a:t>
            </a:r>
            <a:endParaRPr lang="zh-CN" altLang="en-US" sz="32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482552" y="1597605"/>
            <a:ext cx="6012880" cy="11350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45D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Cà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Mau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nổi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điều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gì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cs typeface="+mn-ea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?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 rot="214274">
            <a:off x="6878631" y="4307869"/>
            <a:ext cx="4877192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Mũi</a:t>
            </a:r>
            <a:r>
              <a:rPr lang="en-US" altLang="zh-CN" sz="2400" b="1" dirty="0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Cà</a:t>
            </a:r>
            <a:r>
              <a:rPr lang="en-US" altLang="zh-CN" sz="2400" b="1" dirty="0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 Mau – </a:t>
            </a:r>
          </a:p>
          <a:p>
            <a:pPr algn="ctr"/>
            <a:r>
              <a:rPr lang="en-US" altLang="zh-CN" sz="2400" b="1" dirty="0" err="1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cực</a:t>
            </a:r>
            <a:r>
              <a:rPr lang="en-US" altLang="zh-CN" sz="2400" b="1" dirty="0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 Nam </a:t>
            </a:r>
            <a:r>
              <a:rPr lang="en-US" altLang="zh-CN" sz="2400" b="1" dirty="0" err="1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Tổ</a:t>
            </a:r>
            <a:r>
              <a:rPr lang="en-US" altLang="zh-CN" sz="2400" b="1" dirty="0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ea typeface="宋体" panose="02010600030101010101" pitchFamily="2" charset="-122"/>
                <a:cs typeface="+mn-ea"/>
                <a:sym typeface="+mn-lt"/>
              </a:rPr>
              <a:t>quốc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0" name="圆角矩形 1"/>
          <p:cNvSpPr/>
          <p:nvPr/>
        </p:nvSpPr>
        <p:spPr>
          <a:xfrm>
            <a:off x="2277699" y="292995"/>
            <a:ext cx="7962265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7606" y="2708245"/>
            <a:ext cx="8142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8800" dirty="0" err="1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Xin</a:t>
            </a:r>
            <a:r>
              <a:rPr lang="en-US" altLang="zh-CN" sz="8800" dirty="0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chào</a:t>
            </a:r>
            <a:r>
              <a:rPr lang="en-US" altLang="zh-CN" sz="8800" dirty="0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và</a:t>
            </a:r>
            <a:r>
              <a:rPr lang="en-US" altLang="zh-CN" sz="8800" dirty="0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</a:p>
          <a:p>
            <a:pPr lvl="0" algn="ctr"/>
            <a:r>
              <a:rPr lang="en-US" altLang="zh-CN" sz="8800" dirty="0" err="1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hẹn</a:t>
            </a:r>
            <a:r>
              <a:rPr lang="en-US" altLang="zh-CN" sz="8800" dirty="0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gặp</a:t>
            </a:r>
            <a:r>
              <a:rPr lang="en-US" altLang="zh-CN" sz="8800" dirty="0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 smtClean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lại</a:t>
            </a:r>
            <a:endParaRPr lang="en-US" altLang="zh-CN" sz="8800" dirty="0">
              <a:solidFill>
                <a:schemeClr val="accent1">
                  <a:lumMod val="75000"/>
                </a:schemeClr>
              </a:solidFill>
              <a:latin typeface="Pacifico" panose="00000500000000000000" pitchFamily="2" charset="0"/>
              <a:ea typeface="FZHei-B01S" panose="03000509000000000000" pitchFamily="65" charset="-122"/>
              <a:cs typeface="Baloo" panose="03080902040302020200" pitchFamily="66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516480" y="1192322"/>
              <a:ext cx="1484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Pacifico" panose="00000500000000000000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lang="en-US" sz="2400" dirty="0">
                <a:solidFill>
                  <a:schemeClr val="tx1"/>
                </a:solidFill>
                <a:latin typeface="Pacifico" panose="00000500000000000000" pitchFamily="2" charset="0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239</Words>
  <Application>Microsoft Office PowerPoint</Application>
  <PresentationFormat>Widescreen</PresentationFormat>
  <Paragraphs>85</Paragraphs>
  <Slides>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Times New Roman</vt:lpstr>
      <vt:lpstr>Baloo</vt:lpstr>
      <vt:lpstr>Arial</vt:lpstr>
      <vt:lpstr>Life Savers ExtraBold</vt:lpstr>
      <vt:lpstr>Pacifico</vt:lpstr>
      <vt:lpstr>FZHei-B01S</vt:lpstr>
      <vt:lpstr>宋体</vt:lpstr>
      <vt:lpstr>Lato</vt:lpstr>
      <vt:lpstr>Agent Orange</vt:lpstr>
      <vt:lpstr>VNI-Fato</vt:lpstr>
      <vt:lpstr>Roboto Slab Light</vt:lpstr>
      <vt:lpstr>Fira Sans Extra Condensed Medium</vt:lpstr>
      <vt:lpstr>Life Savers</vt:lpstr>
      <vt:lpstr>Calibri</vt:lpstr>
      <vt:lpstr>Elementary Geography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Geography</dc:title>
  <dc:creator>DELL</dc:creator>
  <cp:lastModifiedBy>Administrator</cp:lastModifiedBy>
  <cp:revision>56</cp:revision>
  <dcterms:modified xsi:type="dcterms:W3CDTF">2021-12-21T16:41:27Z</dcterms:modified>
</cp:coreProperties>
</file>